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65" r:id="rId2"/>
    <p:sldId id="257" r:id="rId3"/>
    <p:sldId id="291" r:id="rId4"/>
    <p:sldId id="266" r:id="rId5"/>
    <p:sldId id="279" r:id="rId6"/>
    <p:sldId id="285" r:id="rId7"/>
    <p:sldId id="294" r:id="rId8"/>
    <p:sldId id="293" r:id="rId9"/>
    <p:sldId id="288" r:id="rId10"/>
    <p:sldId id="276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880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312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896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598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534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296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752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658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325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93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9278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chemeClr val="tx2"/>
            </a:gs>
            <a:gs pos="25000">
              <a:schemeClr val="accent5">
                <a:lumMod val="20000"/>
                <a:lumOff val="8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816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TnXVXoIdT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3080951" y="312738"/>
            <a:ext cx="8444299" cy="1858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Een 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bijzondere bestuursvorm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950" y="1645024"/>
            <a:ext cx="3960719" cy="456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56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21171" y="191193"/>
            <a:ext cx="8412192" cy="1325563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Afsluiting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862869" y="5848674"/>
            <a:ext cx="2803653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Volgende keer: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H6.3 Internationale Handel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129106" y="2457630"/>
            <a:ext cx="23290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Bestuursvormen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Prins en Staat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Afsluiting</a:t>
            </a:r>
            <a:endParaRPr lang="nl-NL" b="1" i="1" dirty="0">
              <a:solidFill>
                <a:schemeClr val="bg1"/>
              </a:solidFill>
            </a:endParaRP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3240740" y="1260382"/>
            <a:ext cx="8951259" cy="407361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Aan het eind van de les kunnen jullie uitleggen;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Op welke manier de Republiek werd bestuurd;</a:t>
            </a:r>
          </a:p>
          <a:p>
            <a:pPr marL="0" indent="0">
              <a:buNone/>
            </a:pPr>
            <a:r>
              <a:rPr lang="nl-NL" sz="2200" i="1" dirty="0" smtClean="0">
                <a:solidFill>
                  <a:schemeClr val="accent6">
                    <a:lumMod val="50000"/>
                  </a:schemeClr>
                </a:solidFill>
              </a:rPr>
              <a:t>De provincies vergaderen in de Gewestelijke Staten, zij sturen afgezanten af naar de Staten-Generaal, deze beslissen over buitenlandse politiek en defensie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het verschil is tussen de raadspensionaris en de stadhouder;</a:t>
            </a:r>
          </a:p>
          <a:p>
            <a:pPr marL="0" indent="0">
              <a:buNone/>
            </a:pPr>
            <a:r>
              <a:rPr lang="nl-NL" sz="2200" i="1" dirty="0" smtClean="0">
                <a:solidFill>
                  <a:schemeClr val="accent6">
                    <a:lumMod val="50000"/>
                  </a:schemeClr>
                </a:solidFill>
              </a:rPr>
              <a:t>De raadspensionaris is de afgevaardigde van de provincie Holland (de belangrijkste provincie) en kun je vergelijken met de “minister-president”.</a:t>
            </a:r>
            <a:br>
              <a:rPr lang="nl-NL" sz="2200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sz="2200" i="1" dirty="0" smtClean="0">
                <a:solidFill>
                  <a:schemeClr val="accent6">
                    <a:lumMod val="50000"/>
                  </a:schemeClr>
                </a:solidFill>
              </a:rPr>
              <a:t>De stadhouder is de legerleider van één of meerdere gewesten.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de begrippen staatsgezinde en prinsgezinden inhoudt;</a:t>
            </a:r>
          </a:p>
          <a:p>
            <a:pPr marL="0" indent="0">
              <a:buNone/>
            </a:pPr>
            <a:r>
              <a:rPr lang="nl-NL" sz="2200" i="1" dirty="0" smtClean="0">
                <a:solidFill>
                  <a:schemeClr val="accent6">
                    <a:lumMod val="50000"/>
                  </a:schemeClr>
                </a:solidFill>
              </a:rPr>
              <a:t>Staatsgezinde willen geen stadhouder aan de macht, de prinsgezinden juist wel</a:t>
            </a:r>
          </a:p>
          <a:p>
            <a:endParaRPr lang="nl-NL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KA:</a:t>
            </a:r>
            <a:r>
              <a:rPr lang="nl-NL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nl-NL"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1800" dirty="0" smtClean="0">
                <a:solidFill>
                  <a:schemeClr val="accent6">
                    <a:lumMod val="50000"/>
                  </a:schemeClr>
                </a:solidFill>
              </a:rPr>
              <a:t>24. de </a:t>
            </a:r>
            <a:r>
              <a:rPr lang="nl-NL" sz="1800" dirty="0">
                <a:solidFill>
                  <a:schemeClr val="accent6">
                    <a:lumMod val="50000"/>
                  </a:schemeClr>
                </a:solidFill>
              </a:rPr>
              <a:t>bijzondere plaats in staatkundig opzicht en de bloei in economisch en cultureel opzicht van de Nederlandse Republiek 	</a:t>
            </a:r>
          </a:p>
          <a:p>
            <a:pPr>
              <a:buNone/>
            </a:pPr>
            <a:endParaRPr lang="nl-NL" sz="2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9966730" y="5437676"/>
            <a:ext cx="2109873" cy="120032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Begrippen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Stadhouder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Raadspensionaris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Regenten</a:t>
            </a:r>
          </a:p>
        </p:txBody>
      </p:sp>
    </p:spTree>
    <p:extLst>
      <p:ext uri="{BB962C8B-B14F-4D97-AF65-F5344CB8AC3E}">
        <p14:creationId xmlns:p14="http://schemas.microsoft.com/office/powerpoint/2010/main" val="184418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4124143" y="1626633"/>
            <a:ext cx="591502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Wat weten jullie al?</a:t>
            </a:r>
            <a:b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Vorige hoofdstuk(ken)</a:t>
            </a:r>
            <a:b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Vragen nakijken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De Nederlandse opstand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Bestuursvorm van de Republiek</a:t>
            </a:r>
            <a:b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Losse gewesten - werkblad</a:t>
            </a:r>
          </a:p>
          <a:p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Prinsgezinden en staatsgezinde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nl-NL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Stadhouder tegen Raadspensionaris</a:t>
            </a:r>
          </a:p>
          <a:p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Zelfstandig werken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Afsluiting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305298" y="155575"/>
            <a:ext cx="4820640" cy="14541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Wat gaan we doen?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050" y="5114925"/>
            <a:ext cx="3219450" cy="1743075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129106" y="2457630"/>
            <a:ext cx="23950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Bestuursvormen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Prins en Staat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305298" y="155575"/>
            <a:ext cx="4820640" cy="14541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Wat weten jullie al?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29106" y="2457630"/>
            <a:ext cx="23950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Bestuursvormen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Prins en Staat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298" y="1358151"/>
            <a:ext cx="4417919" cy="508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38624" y="365125"/>
            <a:ext cx="7115175" cy="1325563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Lesdoelen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04882" y="1690688"/>
            <a:ext cx="7219950" cy="32808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Aan het eind van de les kunnen jullie uitleggen;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Op welke manier de Republiek werd bestuurd;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het verschil is tussen de raadspensionaris en de stadhouder;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de begrippen staatsgezinde en prinsgezinden inhoudt;</a:t>
            </a:r>
          </a:p>
          <a:p>
            <a:endParaRPr lang="nl-NL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KA:</a:t>
            </a:r>
            <a:r>
              <a:rPr lang="nl-NL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nl-NL"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1800" dirty="0" smtClean="0">
                <a:solidFill>
                  <a:schemeClr val="accent6">
                    <a:lumMod val="50000"/>
                  </a:schemeClr>
                </a:solidFill>
              </a:rPr>
              <a:t>24. de </a:t>
            </a:r>
            <a:r>
              <a:rPr lang="nl-NL" sz="1800" dirty="0">
                <a:solidFill>
                  <a:schemeClr val="accent6">
                    <a:lumMod val="50000"/>
                  </a:schemeClr>
                </a:solidFill>
              </a:rPr>
              <a:t>bijzondere plaats in staatkundig opzicht en de bloei in economisch en cultureel opzicht van de Nederlandse Republiek 	</a:t>
            </a:r>
          </a:p>
          <a:p>
            <a:pPr>
              <a:buNone/>
            </a:pPr>
            <a:endParaRPr lang="nl-NL" sz="2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4853" y="1587"/>
            <a:ext cx="2097147" cy="1819275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9805365" y="4971511"/>
            <a:ext cx="2109873" cy="120032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Begrippen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Stadhouder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Raadspensionaris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Regenten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29106" y="2457630"/>
            <a:ext cx="23290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Bestuursvormen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Prins en Staat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60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476570" y="152967"/>
            <a:ext cx="7058025" cy="122555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Vorige les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29106" y="2457630"/>
            <a:ext cx="23290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Bestuursvormen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Prins en Staat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3276599" y="2372264"/>
            <a:ext cx="8445843" cy="4275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Weten jullie nog?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sz="2200" i="1" dirty="0" smtClean="0">
                <a:solidFill>
                  <a:schemeClr val="accent6">
                    <a:lumMod val="50000"/>
                  </a:schemeClr>
                </a:solidFill>
              </a:rPr>
              <a:t>De </a:t>
            </a:r>
            <a:r>
              <a:rPr lang="nl-NL" sz="2200" i="1" smtClean="0">
                <a:solidFill>
                  <a:schemeClr val="accent6">
                    <a:lumMod val="50000"/>
                  </a:schemeClr>
                </a:solidFill>
              </a:rPr>
              <a:t>Nederlandse </a:t>
            </a:r>
            <a:r>
              <a:rPr lang="nl-NL" sz="2200" i="1" smtClean="0">
                <a:solidFill>
                  <a:schemeClr val="accent6">
                    <a:lumMod val="50000"/>
                  </a:schemeClr>
                </a:solidFill>
              </a:rPr>
              <a:t>opstand</a:t>
            </a:r>
            <a:endParaRPr kumimoji="0" lang="nl-NL" sz="220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978719" y="269378"/>
            <a:ext cx="7058025" cy="122555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Bestuursvormen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29106" y="2457630"/>
            <a:ext cx="23290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Bestuursvormen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Prins en Staat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3030137" y="1624607"/>
            <a:ext cx="8955190" cy="50361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Bestuursvorm van de Republiek</a:t>
            </a:r>
          </a:p>
          <a:p>
            <a:pPr marL="0" indent="0">
              <a:buNone/>
            </a:pPr>
            <a:r>
              <a:rPr lang="nl-NL" sz="1600" b="1" dirty="0" smtClean="0">
                <a:solidFill>
                  <a:schemeClr val="accent6">
                    <a:lumMod val="50000"/>
                  </a:schemeClr>
                </a:solidFill>
              </a:rPr>
              <a:t>1581 werd Filips II afgezworen en gezocht naar een vervanger, maar niet gevonden!</a:t>
            </a:r>
            <a:endParaRPr lang="nl-NL" sz="16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>Dus dan maar zelf!</a:t>
            </a:r>
          </a:p>
          <a:p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>De zeven afzonderlijke gewesten die vergaderde in Statenvergadering</a:t>
            </a:r>
          </a:p>
          <a:p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>Vertegenwoordigers van de gewesten werden gestuurd naar de Staten-Generaal, het overkoepeld orgaan</a:t>
            </a:r>
          </a:p>
          <a:p>
            <a:endParaRPr lang="nl-NL" sz="16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sz="1600" b="1" dirty="0" smtClean="0">
                <a:solidFill>
                  <a:schemeClr val="accent6">
                    <a:lumMod val="50000"/>
                  </a:schemeClr>
                </a:solidFill>
              </a:rPr>
              <a:t>Staten-Generaal:</a:t>
            </a:r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sz="1600" dirty="0" smtClean="0">
                <a:solidFill>
                  <a:schemeClr val="accent6">
                    <a:lumMod val="50000"/>
                  </a:schemeClr>
                </a:solidFill>
              </a:rPr>
              <a:t>Beslist over gezamenlijke buitenlandse politiek, defensie en bepaalde belastingen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118108" y="171382"/>
            <a:ext cx="7058025" cy="122555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Bestuursvormen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29106" y="2457630"/>
            <a:ext cx="23290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Bestuursvormen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Prins en Staat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5331" y="528574"/>
            <a:ext cx="4355008" cy="5915423"/>
          </a:xfrm>
          <a:prstGeom prst="rect">
            <a:avLst/>
          </a:prstGeom>
        </p:spPr>
      </p:pic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789653"/>
              </p:ext>
            </p:extLst>
          </p:nvPr>
        </p:nvGraphicFramePr>
        <p:xfrm>
          <a:off x="3416904" y="1790702"/>
          <a:ext cx="3391648" cy="3950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824"/>
                <a:gridCol w="1695824"/>
              </a:tblGrid>
              <a:tr h="493868">
                <a:tc>
                  <a:txBody>
                    <a:bodyPr/>
                    <a:lstStyle/>
                    <a:p>
                      <a:r>
                        <a:rPr lang="nl-NL" dirty="0" smtClean="0"/>
                        <a:t>Provincie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Bijdrage</a:t>
                      </a:r>
                      <a:endParaRPr lang="nl-NL" dirty="0"/>
                    </a:p>
                  </a:txBody>
                  <a:tcPr/>
                </a:tc>
              </a:tr>
              <a:tr h="493868">
                <a:tc>
                  <a:txBody>
                    <a:bodyPr/>
                    <a:lstStyle/>
                    <a:p>
                      <a:r>
                        <a:rPr lang="nl-NL" dirty="0" smtClean="0"/>
                        <a:t>Gelderland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5,6</a:t>
                      </a:r>
                      <a:endParaRPr lang="nl-NL" dirty="0"/>
                    </a:p>
                  </a:txBody>
                  <a:tcPr/>
                </a:tc>
              </a:tr>
              <a:tr h="493868">
                <a:tc>
                  <a:txBody>
                    <a:bodyPr/>
                    <a:lstStyle/>
                    <a:p>
                      <a:r>
                        <a:rPr lang="nl-NL" dirty="0" smtClean="0"/>
                        <a:t>Holland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58,3</a:t>
                      </a:r>
                      <a:endParaRPr lang="nl-NL" dirty="0"/>
                    </a:p>
                  </a:txBody>
                  <a:tcPr/>
                </a:tc>
              </a:tr>
              <a:tr h="493868">
                <a:tc>
                  <a:txBody>
                    <a:bodyPr/>
                    <a:lstStyle/>
                    <a:p>
                      <a:r>
                        <a:rPr lang="nl-NL" dirty="0" smtClean="0"/>
                        <a:t>Zeeland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9,2</a:t>
                      </a:r>
                      <a:endParaRPr lang="nl-NL" dirty="0"/>
                    </a:p>
                  </a:txBody>
                  <a:tcPr/>
                </a:tc>
              </a:tr>
              <a:tr h="493868">
                <a:tc>
                  <a:txBody>
                    <a:bodyPr/>
                    <a:lstStyle/>
                    <a:p>
                      <a:r>
                        <a:rPr lang="nl-NL" dirty="0" smtClean="0"/>
                        <a:t>Utrecht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5,8</a:t>
                      </a:r>
                      <a:endParaRPr lang="nl-NL" dirty="0"/>
                    </a:p>
                  </a:txBody>
                  <a:tcPr/>
                </a:tc>
              </a:tr>
              <a:tr h="493868">
                <a:tc>
                  <a:txBody>
                    <a:bodyPr/>
                    <a:lstStyle/>
                    <a:p>
                      <a:r>
                        <a:rPr lang="nl-NL" dirty="0" smtClean="0"/>
                        <a:t>Friesland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11,7</a:t>
                      </a:r>
                      <a:endParaRPr lang="nl-NL" dirty="0"/>
                    </a:p>
                  </a:txBody>
                  <a:tcPr/>
                </a:tc>
              </a:tr>
              <a:tr h="493868">
                <a:tc>
                  <a:txBody>
                    <a:bodyPr/>
                    <a:lstStyle/>
                    <a:p>
                      <a:r>
                        <a:rPr lang="nl-NL" dirty="0" smtClean="0"/>
                        <a:t>Overijssel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3,6</a:t>
                      </a:r>
                      <a:endParaRPr lang="nl-NL" dirty="0"/>
                    </a:p>
                  </a:txBody>
                  <a:tcPr/>
                </a:tc>
              </a:tr>
              <a:tr h="493868">
                <a:tc>
                  <a:txBody>
                    <a:bodyPr/>
                    <a:lstStyle/>
                    <a:p>
                      <a:r>
                        <a:rPr lang="nl-NL" dirty="0" smtClean="0"/>
                        <a:t>Groningen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5,8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476570" y="152967"/>
            <a:ext cx="7058025" cy="122555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Prinsgezinden en Staatgezinde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29106" y="2457630"/>
            <a:ext cx="23290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Bestuursvormen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Prins en Staat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3126787" y="1369059"/>
            <a:ext cx="8908694" cy="53777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Wat zijn Prinsgezinden en Staatgezinde ?</a:t>
            </a:r>
          </a:p>
          <a:p>
            <a:pPr marL="0" indent="0">
              <a:buNone/>
            </a:pP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Willem II sterft in 1650 aan de pokken, Holland wil geen stadhouder meer;</a:t>
            </a:r>
            <a:endParaRPr lang="nl-NL" sz="22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Stadhouderloze tijdperk 1650-1672;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Johan de Witt is Raadspensionaris van Holland;</a:t>
            </a:r>
          </a:p>
          <a:p>
            <a:pPr marL="0" indent="0">
              <a:buNone/>
            </a:pPr>
            <a:endParaRPr lang="nl-NL" sz="22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Prinsgezinden willen Willem III aan de macht (zoon van….)</a:t>
            </a:r>
          </a:p>
          <a:p>
            <a:pPr marL="0" indent="0">
              <a:buNone/>
            </a:pPr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Staatsgezinde willen geen stadhouder (stadhouder lijkt op een koning)</a:t>
            </a:r>
          </a:p>
          <a:p>
            <a:pPr marL="0" indent="0">
              <a:buNone/>
            </a:pPr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Staatsgezinde winnen tot 1672, dan is het rampjaar!</a:t>
            </a:r>
          </a:p>
        </p:txBody>
      </p:sp>
      <p:sp>
        <p:nvSpPr>
          <p:cNvPr id="2" name="Actieknop: Film 1">
            <a:hlinkClick r:id="rId2" highlightClick="1"/>
          </p:cNvPr>
          <p:cNvSpPr/>
          <p:nvPr/>
        </p:nvSpPr>
        <p:spPr>
          <a:xfrm>
            <a:off x="10058400" y="5450541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735238" y="365125"/>
            <a:ext cx="7618562" cy="1325563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Zelfstandig werken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3499339" y="5583115"/>
            <a:ext cx="7854462" cy="593848"/>
          </a:xfrm>
        </p:spPr>
        <p:txBody>
          <a:bodyPr/>
          <a:lstStyle/>
          <a:p>
            <a:r>
              <a:rPr lang="nl-NL" dirty="0" smtClean="0">
                <a:solidFill>
                  <a:schemeClr val="accent6"/>
                </a:solidFill>
              </a:rPr>
              <a:t>Maak nu de opdrachten 1, 2, 4, 6 en 7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29106" y="2457630"/>
            <a:ext cx="23290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weten jullie 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Bestuursvormen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Prins en Staat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694" y="1604682"/>
            <a:ext cx="6390839" cy="359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35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2325</TotalTime>
  <Words>506</Words>
  <Application>Microsoft Office PowerPoint</Application>
  <PresentationFormat>Breedbeeld</PresentationFormat>
  <Paragraphs>156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PowerPoint-presentatie</vt:lpstr>
      <vt:lpstr>Wat gaan we doen?</vt:lpstr>
      <vt:lpstr>Wat weten jullie al?</vt:lpstr>
      <vt:lpstr>Lesdoelen</vt:lpstr>
      <vt:lpstr>Vorige les</vt:lpstr>
      <vt:lpstr>Bestuursvormen</vt:lpstr>
      <vt:lpstr>Bestuursvormen</vt:lpstr>
      <vt:lpstr>Prinsgezinden en Staatgezinde</vt:lpstr>
      <vt:lpstr>Zelfstandig werken</vt:lpstr>
      <vt:lpstr>Afsluiting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Klu Klux Klan / Economic Crisis</dc:title>
  <dc:creator>Paul de Haan</dc:creator>
  <cp:lastModifiedBy>Paul de Haan</cp:lastModifiedBy>
  <cp:revision>174</cp:revision>
  <dcterms:created xsi:type="dcterms:W3CDTF">2015-09-11T06:10:56Z</dcterms:created>
  <dcterms:modified xsi:type="dcterms:W3CDTF">2019-08-05T09:46:08Z</dcterms:modified>
</cp:coreProperties>
</file>