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91" r:id="rId4"/>
    <p:sldId id="266" r:id="rId5"/>
    <p:sldId id="279" r:id="rId6"/>
    <p:sldId id="285" r:id="rId7"/>
    <p:sldId id="294" r:id="rId8"/>
    <p:sldId id="293" r:id="rId9"/>
    <p:sldId id="288" r:id="rId10"/>
    <p:sldId id="27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TnXVXoIdT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080951" y="312738"/>
            <a:ext cx="8444299" cy="185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Een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bijzondere bestuursvorm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950" y="1645024"/>
            <a:ext cx="3960719" cy="456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862869" y="5848674"/>
            <a:ext cx="2803653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Volgende keer: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H6.3 Internationale Handel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Bestuursvormen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Prins en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3240740" y="1260382"/>
            <a:ext cx="8951259" cy="40736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Op welke manier de Republiek werd bestuurd;</a:t>
            </a:r>
          </a:p>
          <a:p>
            <a:pPr marL="0" indent="0">
              <a:buNone/>
            </a:pPr>
            <a:r>
              <a:rPr lang="nl-NL" sz="2200" i="1" dirty="0" smtClean="0">
                <a:solidFill>
                  <a:schemeClr val="accent6">
                    <a:lumMod val="50000"/>
                  </a:schemeClr>
                </a:solidFill>
              </a:rPr>
              <a:t>De provincies vergaderen in de Gewestelijke Staten, zij sturen afgezanten af naar de Staten-Generaal, deze beslissen over buitenlandse politiek en defensie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verschil is tussen de raadspensionaris en de stadhouder;</a:t>
            </a:r>
          </a:p>
          <a:p>
            <a:pPr marL="0" indent="0">
              <a:buNone/>
            </a:pPr>
            <a:r>
              <a:rPr lang="nl-NL" sz="2200" i="1" dirty="0" smtClean="0">
                <a:solidFill>
                  <a:schemeClr val="accent6">
                    <a:lumMod val="50000"/>
                  </a:schemeClr>
                </a:solidFill>
              </a:rPr>
              <a:t>De raadspensionaris is de afgevaardigde van de provincie Holland (de belangrijkste provincie) en kun je vergelijken met de “minister-president”.</a:t>
            </a:r>
            <a:br>
              <a:rPr lang="nl-NL" sz="22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200" i="1" dirty="0" smtClean="0">
                <a:solidFill>
                  <a:schemeClr val="accent6">
                    <a:lumMod val="50000"/>
                  </a:schemeClr>
                </a:solidFill>
              </a:rPr>
              <a:t>De stadhouder is de legerleider van één of meerdere gewesten.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begrippen staatsgezinde en prinsgezinden inhoudt;</a:t>
            </a:r>
          </a:p>
          <a:p>
            <a:pPr marL="0" indent="0">
              <a:buNone/>
            </a:pPr>
            <a:r>
              <a:rPr lang="nl-NL" sz="2200" i="1" dirty="0" smtClean="0">
                <a:solidFill>
                  <a:schemeClr val="accent6">
                    <a:lumMod val="50000"/>
                  </a:schemeClr>
                </a:solidFill>
              </a:rPr>
              <a:t>Staatsgezinde willen geen stadhouder aan de macht, de prinsgezinden juist wel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  <a:r>
              <a:rPr lang="nl-NL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nl-NL" sz="18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1800" dirty="0" smtClean="0">
                <a:solidFill>
                  <a:schemeClr val="accent6">
                    <a:lumMod val="50000"/>
                  </a:schemeClr>
                </a:solidFill>
              </a:rPr>
              <a:t>24. de </a:t>
            </a:r>
            <a:r>
              <a:rPr lang="nl-NL" sz="1800" dirty="0">
                <a:solidFill>
                  <a:schemeClr val="accent6">
                    <a:lumMod val="50000"/>
                  </a:schemeClr>
                </a:solidFill>
              </a:rPr>
              <a:t>bijzondere plaats in staatkundig opzicht en de bloei in economisch en cultureel opzicht van de Nederlandse Republiek 	</a:t>
            </a:r>
          </a:p>
          <a:p>
            <a:pPr>
              <a:buNone/>
            </a:pP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9966730" y="5437676"/>
            <a:ext cx="2109873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Stadhouder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Raadspensionaris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Regenten</a:t>
            </a:r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124143" y="1626633"/>
            <a:ext cx="59150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weten jullie al?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hoofdstuk(ken)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Vragen nakijken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Nederlandse opstand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Bestuursvorm van de Republiek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Losse gewesten - werkblad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Prinsgezinden en staatsgezinde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Stadhouder tegen Raadspensionaris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5114925"/>
            <a:ext cx="3219450" cy="17430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9106" y="2457630"/>
            <a:ext cx="23950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Bestuursvormen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Prins en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weten jullie al?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29106" y="2457630"/>
            <a:ext cx="23950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Bestuursvormen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Prins en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298" y="1358151"/>
            <a:ext cx="4417919" cy="508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04882" y="1690688"/>
            <a:ext cx="7219950" cy="3280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Op welke manier de Republiek werd bestuurd;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verschil is tussen de raadspensionaris en de stadhouder;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begrippen staatsgezinde en prinsgezinden inhoudt;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  <a:r>
              <a:rPr lang="nl-NL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nl-NL" sz="18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1800" dirty="0" smtClean="0">
                <a:solidFill>
                  <a:schemeClr val="accent6">
                    <a:lumMod val="50000"/>
                  </a:schemeClr>
                </a:solidFill>
              </a:rPr>
              <a:t>24. de </a:t>
            </a:r>
            <a:r>
              <a:rPr lang="nl-NL" sz="1800" dirty="0">
                <a:solidFill>
                  <a:schemeClr val="accent6">
                    <a:lumMod val="50000"/>
                  </a:schemeClr>
                </a:solidFill>
              </a:rPr>
              <a:t>bijzondere plaats in staatkundig opzicht en de bloei in economisch en cultureel opzicht van de Nederlandse Republiek 	</a:t>
            </a:r>
          </a:p>
          <a:p>
            <a:pPr>
              <a:buNone/>
            </a:pP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9805365" y="4971511"/>
            <a:ext cx="2109873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Stadhouder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Raadspensionaris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Regenten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Bestuursvormen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Prins en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Bestuursvormen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Prins en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3276599" y="2372264"/>
            <a:ext cx="8445843" cy="4275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Weten jullie nog?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2200" i="1" dirty="0" smtClean="0">
                <a:solidFill>
                  <a:schemeClr val="accent6">
                    <a:lumMod val="50000"/>
                  </a:schemeClr>
                </a:solidFill>
              </a:rPr>
              <a:t>De </a:t>
            </a:r>
            <a:r>
              <a:rPr lang="nl-NL" sz="2200" i="1" smtClean="0">
                <a:solidFill>
                  <a:schemeClr val="accent6">
                    <a:lumMod val="50000"/>
                  </a:schemeClr>
                </a:solidFill>
              </a:rPr>
              <a:t>Nederlandse </a:t>
            </a:r>
            <a:r>
              <a:rPr lang="nl-NL" sz="2200" i="1" smtClean="0">
                <a:solidFill>
                  <a:schemeClr val="accent6">
                    <a:lumMod val="50000"/>
                  </a:schemeClr>
                </a:solidFill>
              </a:rPr>
              <a:t>opstand</a:t>
            </a:r>
            <a:endParaRPr kumimoji="0" lang="nl-NL" sz="220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978719" y="269378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Bestuursvormen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Bestuursvormen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Prins en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030137" y="1624607"/>
            <a:ext cx="8955190" cy="5036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Bestuursvorm van de Republiek</a:t>
            </a:r>
          </a:p>
          <a:p>
            <a:pPr marL="0" indent="0">
              <a:buNone/>
            </a:pPr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</a:rPr>
              <a:t>1581 werd Filips II afgezworen en gezocht naar een vervanger, maar niet gevonden!</a:t>
            </a:r>
            <a:endParaRPr lang="nl-NL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Dus dan maar zelf!</a:t>
            </a:r>
          </a:p>
          <a:p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De zeven afzonderlijke gewesten die vergaderde in Statenvergadering</a:t>
            </a:r>
          </a:p>
          <a:p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Vertegenwoordigers van de gewesten werden gestuurd naar de Staten-Generaal, het overkoepeld orgaan</a:t>
            </a:r>
          </a:p>
          <a:p>
            <a:endParaRPr lang="nl-NL" sz="1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</a:rPr>
              <a:t>Staten-Generaal:</a:t>
            </a: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Beslist over gezamenlijke buitenlandse politiek, defensie en bepaalde belastingen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118108" y="171382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Bestuursvormen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Bestuursvormen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Prins en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5331" y="528574"/>
            <a:ext cx="4355008" cy="5915423"/>
          </a:xfrm>
          <a:prstGeom prst="rect">
            <a:avLst/>
          </a:prstGeom>
        </p:spPr>
      </p:pic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789653"/>
              </p:ext>
            </p:extLst>
          </p:nvPr>
        </p:nvGraphicFramePr>
        <p:xfrm>
          <a:off x="3416904" y="1790702"/>
          <a:ext cx="3391648" cy="3950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824"/>
                <a:gridCol w="1695824"/>
              </a:tblGrid>
              <a:tr h="493868">
                <a:tc>
                  <a:txBody>
                    <a:bodyPr/>
                    <a:lstStyle/>
                    <a:p>
                      <a:r>
                        <a:rPr lang="nl-NL" dirty="0" smtClean="0"/>
                        <a:t>Provincie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Bijdrage</a:t>
                      </a:r>
                      <a:endParaRPr lang="nl-NL" dirty="0"/>
                    </a:p>
                  </a:txBody>
                  <a:tcPr/>
                </a:tc>
              </a:tr>
              <a:tr h="493868">
                <a:tc>
                  <a:txBody>
                    <a:bodyPr/>
                    <a:lstStyle/>
                    <a:p>
                      <a:r>
                        <a:rPr lang="nl-NL" dirty="0" smtClean="0"/>
                        <a:t>Gelderland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5,6</a:t>
                      </a:r>
                      <a:endParaRPr lang="nl-NL" dirty="0"/>
                    </a:p>
                  </a:txBody>
                  <a:tcPr/>
                </a:tc>
              </a:tr>
              <a:tr h="493868">
                <a:tc>
                  <a:txBody>
                    <a:bodyPr/>
                    <a:lstStyle/>
                    <a:p>
                      <a:r>
                        <a:rPr lang="nl-NL" dirty="0" smtClean="0"/>
                        <a:t>Holland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58,3</a:t>
                      </a:r>
                      <a:endParaRPr lang="nl-NL" dirty="0"/>
                    </a:p>
                  </a:txBody>
                  <a:tcPr/>
                </a:tc>
              </a:tr>
              <a:tr h="493868">
                <a:tc>
                  <a:txBody>
                    <a:bodyPr/>
                    <a:lstStyle/>
                    <a:p>
                      <a:r>
                        <a:rPr lang="nl-NL" dirty="0" smtClean="0"/>
                        <a:t>Zeeland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9,2</a:t>
                      </a:r>
                      <a:endParaRPr lang="nl-NL" dirty="0"/>
                    </a:p>
                  </a:txBody>
                  <a:tcPr/>
                </a:tc>
              </a:tr>
              <a:tr h="493868">
                <a:tc>
                  <a:txBody>
                    <a:bodyPr/>
                    <a:lstStyle/>
                    <a:p>
                      <a:r>
                        <a:rPr lang="nl-NL" dirty="0" smtClean="0"/>
                        <a:t>Utrecht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5,8</a:t>
                      </a:r>
                      <a:endParaRPr lang="nl-NL" dirty="0"/>
                    </a:p>
                  </a:txBody>
                  <a:tcPr/>
                </a:tc>
              </a:tr>
              <a:tr h="493868">
                <a:tc>
                  <a:txBody>
                    <a:bodyPr/>
                    <a:lstStyle/>
                    <a:p>
                      <a:r>
                        <a:rPr lang="nl-NL" dirty="0" smtClean="0"/>
                        <a:t>Friesland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11,7</a:t>
                      </a:r>
                      <a:endParaRPr lang="nl-NL" dirty="0"/>
                    </a:p>
                  </a:txBody>
                  <a:tcPr/>
                </a:tc>
              </a:tr>
              <a:tr h="493868">
                <a:tc>
                  <a:txBody>
                    <a:bodyPr/>
                    <a:lstStyle/>
                    <a:p>
                      <a:r>
                        <a:rPr lang="nl-NL" dirty="0" smtClean="0"/>
                        <a:t>Overijssel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3,6</a:t>
                      </a:r>
                      <a:endParaRPr lang="nl-NL" dirty="0"/>
                    </a:p>
                  </a:txBody>
                  <a:tcPr/>
                </a:tc>
              </a:tr>
              <a:tr h="493868">
                <a:tc>
                  <a:txBody>
                    <a:bodyPr/>
                    <a:lstStyle/>
                    <a:p>
                      <a:r>
                        <a:rPr lang="nl-NL" dirty="0" smtClean="0"/>
                        <a:t>Groningen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5,8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Prinsgezinden en Staatgezinde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Bestuursvormen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Prins en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126787" y="1369059"/>
            <a:ext cx="8908694" cy="5377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Wat zijn Prinsgezinden en Staatgezinde ?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Willem II sterft in 1650 aan de pokken, Holland wil geen stadhouder meer;</a:t>
            </a:r>
            <a:endParaRPr lang="nl-NL" sz="22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Stadhouderloze tijdperk 1650-1672;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Johan de Witt is Raadspensionaris van Holland;</a:t>
            </a:r>
          </a:p>
          <a:p>
            <a:pPr marL="0" indent="0">
              <a:buNone/>
            </a:pPr>
            <a:endParaRPr lang="nl-NL" sz="22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Prinsgezinden willen Willem III aan de macht (zoon van….)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Staatsgezinde willen geen stadhouder (stadhouder lijkt op een koning)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Staatsgezinde winnen tot 1672, dan is het rampjaar!</a:t>
            </a:r>
          </a:p>
        </p:txBody>
      </p:sp>
      <p:sp>
        <p:nvSpPr>
          <p:cNvPr id="2" name="Actieknop: Film 1">
            <a:hlinkClick r:id="rId2" highlightClick="1"/>
          </p:cNvPr>
          <p:cNvSpPr/>
          <p:nvPr/>
        </p:nvSpPr>
        <p:spPr>
          <a:xfrm>
            <a:off x="10058400" y="5450541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735238" y="365125"/>
            <a:ext cx="761856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499339" y="5583115"/>
            <a:ext cx="7854462" cy="593848"/>
          </a:xfrm>
        </p:spPr>
        <p:txBody>
          <a:bodyPr/>
          <a:lstStyle/>
          <a:p>
            <a:r>
              <a:rPr lang="nl-NL" dirty="0" smtClean="0">
                <a:solidFill>
                  <a:schemeClr val="accent6"/>
                </a:solidFill>
              </a:rPr>
              <a:t>Maak nu de opdrachten 1, 2, 4, 6 en 7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Bestuursvormen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Prins en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694" y="1604682"/>
            <a:ext cx="6390839" cy="359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3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2325</TotalTime>
  <Words>506</Words>
  <Application>Microsoft Office PowerPoint</Application>
  <PresentationFormat>Breedbeeld</PresentationFormat>
  <Paragraphs>156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PowerPoint-presentatie</vt:lpstr>
      <vt:lpstr>Wat gaan we doen?</vt:lpstr>
      <vt:lpstr>Wat weten jullie al?</vt:lpstr>
      <vt:lpstr>Lesdoelen</vt:lpstr>
      <vt:lpstr>Vorige les</vt:lpstr>
      <vt:lpstr>Bestuursvormen</vt:lpstr>
      <vt:lpstr>Bestuursvormen</vt:lpstr>
      <vt:lpstr>Prinsgezinden en Staatgezinde</vt:lpstr>
      <vt:lpstr>Zelfstandig werken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174</cp:revision>
  <dcterms:created xsi:type="dcterms:W3CDTF">2015-09-11T06:10:56Z</dcterms:created>
  <dcterms:modified xsi:type="dcterms:W3CDTF">2019-08-05T09:46:08Z</dcterms:modified>
</cp:coreProperties>
</file>